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308" r:id="rId2"/>
    <p:sldId id="326" r:id="rId3"/>
    <p:sldId id="325" r:id="rId4"/>
    <p:sldId id="327" r:id="rId5"/>
    <p:sldId id="328" r:id="rId6"/>
    <p:sldId id="329" r:id="rId7"/>
    <p:sldId id="338" r:id="rId8"/>
    <p:sldId id="332" r:id="rId9"/>
    <p:sldId id="337" r:id="rId10"/>
    <p:sldId id="339" r:id="rId11"/>
    <p:sldId id="331" r:id="rId12"/>
    <p:sldId id="333" r:id="rId13"/>
    <p:sldId id="340" r:id="rId14"/>
    <p:sldId id="341" r:id="rId15"/>
    <p:sldId id="334" r:id="rId16"/>
    <p:sldId id="335" r:id="rId17"/>
    <p:sldId id="336" r:id="rId18"/>
    <p:sldId id="342" r:id="rId19"/>
    <p:sldId id="343" r:id="rId20"/>
    <p:sldId id="344" r:id="rId21"/>
    <p:sldId id="345" r:id="rId22"/>
    <p:sldId id="32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C3C"/>
    <a:srgbClr val="D8DE9E"/>
    <a:srgbClr val="C0C0C0"/>
    <a:srgbClr val="DDDDDD"/>
    <a:srgbClr val="EAEAEA"/>
    <a:srgbClr val="658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9748" autoAdjust="0"/>
  </p:normalViewPr>
  <p:slideViewPr>
    <p:cSldViewPr>
      <p:cViewPr>
        <p:scale>
          <a:sx n="76" d="100"/>
          <a:sy n="76" d="100"/>
        </p:scale>
        <p:origin x="-972" y="42"/>
      </p:cViewPr>
      <p:guideLst>
        <p:guide orient="horz" pos="2160"/>
        <p:guide pos="2880"/>
      </p:guideLst>
    </p:cSldViewPr>
  </p:slideViewPr>
  <p:outlineViewPr>
    <p:cViewPr>
      <p:scale>
        <a:sx n="33" d="100"/>
        <a:sy n="33" d="100"/>
      </p:scale>
      <p:origin x="0" y="792"/>
    </p:cViewPr>
  </p:outlineViewPr>
  <p:notesTextViewPr>
    <p:cViewPr>
      <p:scale>
        <a:sx n="100" d="100"/>
        <a:sy n="100" d="100"/>
      </p:scale>
      <p:origin x="0" y="0"/>
    </p:cViewPr>
  </p:notesTextViewPr>
  <p:sorterViewPr>
    <p:cViewPr>
      <p:scale>
        <a:sx n="100" d="100"/>
        <a:sy n="100" d="100"/>
      </p:scale>
      <p:origin x="0" y="4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8F78A07-620C-4691-874E-D7862CA85AA5}" type="datetimeFigureOut">
              <a:rPr lang="en-US"/>
              <a:pPr>
                <a:defRPr/>
              </a:pPr>
              <a:t>7/9/2012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0D16A5-1423-4BAC-964F-E6A693129E63}" type="slidenum">
              <a:rPr lang="en-US"/>
              <a:pPr>
                <a:defRPr/>
              </a:pPr>
              <a:t>‹#›</a:t>
            </a:fld>
            <a:endParaRPr lang="en-US"/>
          </a:p>
        </p:txBody>
      </p:sp>
    </p:spTree>
    <p:extLst>
      <p:ext uri="{BB962C8B-B14F-4D97-AF65-F5344CB8AC3E}">
        <p14:creationId xmlns:p14="http://schemas.microsoft.com/office/powerpoint/2010/main" val="2714375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atom is made of three particles:  Protons, which are positively charged;</a:t>
            </a:r>
            <a:r>
              <a:rPr lang="en-US" baseline="0" dirty="0" smtClean="0"/>
              <a:t> Neutrons, which have no electrical charge (neutral); and Electrons, which are negatively charged.  The neutron is the largest particle, being ever so slightly more massive than the proton.  However, for practical intents and purposes, the neutron and proton have the same mass, especially when compared to the infinitesimally tiny, virtually massless, electron.</a:t>
            </a:r>
          </a:p>
          <a:p>
            <a:r>
              <a:rPr lang="en-US" baseline="0" dirty="0" smtClean="0"/>
              <a:t>The nucleus is the location of the protons and neutrons.  It is the place where the mass of the atom is concentrated, and has an overall positive charge.</a:t>
            </a:r>
          </a:p>
          <a:p>
            <a:r>
              <a:rPr lang="en-US" baseline="0" dirty="0" smtClean="0"/>
              <a:t>Moving around the nucleus are the electrons, in mathematically calculated pathways called orbitals.  Note two things about this diagram:  First, it is not drawn to scale (most of the volume of the atom is empty space between the nucleus and the electron cloud); and Second, the electrons do not move nearly as predictably or neatly around the nucleus as shown.</a:t>
            </a:r>
          </a:p>
          <a:p>
            <a:r>
              <a:rPr lang="en-US" baseline="0" dirty="0" smtClean="0"/>
              <a:t>The electrons are moving at nearly the speed of light.  They are bound to the atom because of the electrostatic attraction between them and the protons in the nucleus.  Their momentum keeps them from crashing into the center of the atom.</a:t>
            </a:r>
          </a:p>
          <a:p>
            <a:r>
              <a:rPr lang="en-US" baseline="0" dirty="0" smtClean="0"/>
              <a:t>The nucleus stays together in spite of the electrostatic repulsion between the protons.  This is because of a fundamental force, called strong nuclear force, that is associated with neutrons.  It keeps the nucleus together.  The energy required to hold a nucleus together is called binding energy.  Iron nuclei are most stable, and have the lowest amount of binding energy per particle in the nucleus (nucleon).  Therefore, iron can neither be fused nor </a:t>
            </a:r>
            <a:r>
              <a:rPr lang="en-US" baseline="0" dirty="0" err="1" smtClean="0"/>
              <a:t>fissioned</a:t>
            </a:r>
            <a:r>
              <a:rPr lang="en-US" baseline="0" dirty="0" smtClean="0"/>
              <a:t>.</a:t>
            </a:r>
          </a:p>
        </p:txBody>
      </p:sp>
      <p:sp>
        <p:nvSpPr>
          <p:cNvPr id="4" name="Slide Number Placeholder 3"/>
          <p:cNvSpPr>
            <a:spLocks noGrp="1"/>
          </p:cNvSpPr>
          <p:nvPr>
            <p:ph type="sldNum" sz="quarter" idx="10"/>
          </p:nvPr>
        </p:nvSpPr>
        <p:spPr/>
        <p:txBody>
          <a:bodyPr/>
          <a:lstStyle/>
          <a:p>
            <a:pPr>
              <a:defRPr/>
            </a:pPr>
            <a:fld id="{920D16A5-1423-4BAC-964F-E6A693129E63}" type="slidenum">
              <a:rPr lang="en-US" smtClean="0"/>
              <a:pPr>
                <a:defRPr/>
              </a:pPr>
              <a:t>2</a:t>
            </a:fld>
            <a:endParaRPr lang="en-US"/>
          </a:p>
        </p:txBody>
      </p:sp>
    </p:spTree>
    <p:extLst>
      <p:ext uri="{BB962C8B-B14F-4D97-AF65-F5344CB8AC3E}">
        <p14:creationId xmlns:p14="http://schemas.microsoft.com/office/powerpoint/2010/main" val="329891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Active solar heating is much like passive solar heating except it takes the power of the sun and amplifies it.</a:t>
            </a:r>
          </a:p>
          <a:p>
            <a:pPr eaLnBrk="1" hangingPunct="1">
              <a:spcBef>
                <a:spcPct val="0"/>
              </a:spcBef>
            </a:pPr>
            <a:endParaRPr lang="en-US" dirty="0" smtClean="0"/>
          </a:p>
          <a:p>
            <a:pPr eaLnBrk="1" hangingPunct="1">
              <a:spcBef>
                <a:spcPct val="0"/>
              </a:spcBef>
            </a:pPr>
            <a:r>
              <a:rPr lang="en-US" dirty="0" smtClean="0"/>
              <a:t>The people living in this house enjoy heated water using a solar thermal system.</a:t>
            </a:r>
          </a:p>
          <a:p>
            <a:pPr eaLnBrk="1" hangingPunct="1">
              <a:spcBef>
                <a:spcPct val="0"/>
              </a:spcBef>
            </a:pPr>
            <a:endParaRPr lang="en-US" dirty="0" smtClean="0"/>
          </a:p>
          <a:p>
            <a:pPr eaLnBrk="1" hangingPunct="1">
              <a:spcBef>
                <a:spcPct val="0"/>
              </a:spcBef>
            </a:pPr>
            <a:r>
              <a:rPr lang="en-US" dirty="0" smtClean="0">
                <a:latin typeface="Tahoma" pitchFamily="34" charset="0"/>
                <a:ea typeface="ＭＳ Ｐゴシック" pitchFamily="34" charset="-128"/>
              </a:rPr>
              <a:t>Flat plate solar collectors are usually large flat boxes with one or more glass covers. Inside the boxes are dark colored metal plates that absorb heat. Air or liquid, such as water, flows through the tubes and is warmed by heat stored in the plates. These systems are particularly useful for providing hot water to households.</a:t>
            </a: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CDEAB0-6533-4051-AE85-BBAC11F45ED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648" eaLnBrk="1" hangingPunct="1">
              <a:spcBef>
                <a:spcPct val="0"/>
              </a:spcBef>
            </a:pPr>
            <a:r>
              <a:rPr lang="en-US" dirty="0" smtClean="0">
                <a:ea typeface="ＭＳ Ｐゴシック" pitchFamily="34" charset="-128"/>
              </a:rPr>
              <a:t>A clean, large-scale solar thermal technology known as concentrating solar power is used in special power plants (Concentrating Solar Power or CSP plants) that use different kinds of mirror configurations to convert the sun's energy into high-temperature heat. The heat energy is then used to generate electricity in a steam generator.</a:t>
            </a:r>
            <a:endParaRPr lang="en-US" dirty="0" smtClean="0">
              <a:latin typeface="Verdana" pitchFamily="34" charset="0"/>
              <a:ea typeface="ＭＳ Ｐゴシック" pitchFamily="34" charset="-128"/>
            </a:endParaRPr>
          </a:p>
          <a:p>
            <a:pPr defTabSz="906648" eaLnBrk="1" hangingPunct="1">
              <a:spcBef>
                <a:spcPct val="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8EB97-0C83-4EAF-A70D-079D34F4C05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World’s largest solar power tower in Seville, Spain.</a:t>
            </a:r>
          </a:p>
          <a:p>
            <a:pPr eaLnBrk="1" hangingPunct="1">
              <a:spcBef>
                <a:spcPct val="0"/>
              </a:spcBef>
            </a:pPr>
            <a:endParaRPr lang="en-US" smtClean="0"/>
          </a:p>
          <a:p>
            <a:pPr eaLnBrk="1" hangingPunct="1">
              <a:spcBef>
                <a:spcPct val="0"/>
              </a:spcBef>
            </a:pPr>
            <a:r>
              <a:rPr lang="en-US" smtClean="0"/>
              <a:t>Solar power tower consists of a large field of sun tracking mirrors, called heliostats, which focus solar energy on a receiver atop of a centrally located tower. The enormous amount of energy, coming out of the suns rays, concentrated at one point (the tower in the middle) produces temperatures of approx. 550 C TO 1500 C.</a:t>
            </a:r>
          </a:p>
          <a:p>
            <a:pPr eaLnBrk="1" hangingPunct="1">
              <a:spcBef>
                <a:spcPct val="0"/>
              </a:spcBef>
            </a:pPr>
            <a:endParaRPr lang="en-US" smtClean="0"/>
          </a:p>
          <a:p>
            <a:pPr eaLnBrk="1" hangingPunct="1">
              <a:spcBef>
                <a:spcPct val="0"/>
              </a:spcBef>
            </a:pPr>
            <a:r>
              <a:rPr lang="en-US" smtClean="0"/>
              <a:t>The gained thermal energy can be used for heating water or molten salt, which saves the energy for later use. Heated water gets to steam, which is used to move the turbine generator. This way thermal energy is converted into electricity.</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AF0DB-7FA6-4324-A2FC-BEFC8A8D53AD}"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graphic shows how the power tower is used to heat molten salt which is used to heat water to produce steam to turn a turbine which produces electricity.</a:t>
            </a:r>
          </a:p>
          <a:p>
            <a:pPr eaLnBrk="1" hangingPunct="1">
              <a:spcBef>
                <a:spcPct val="0"/>
              </a:spcBef>
            </a:pPr>
            <a:endParaRPr lang="en-US" smtClean="0"/>
          </a:p>
          <a:p>
            <a:pPr eaLnBrk="1" hangingPunct="1">
              <a:spcBef>
                <a:spcPct val="0"/>
              </a:spcBef>
            </a:pPr>
            <a:r>
              <a:rPr lang="en-US" smtClean="0"/>
              <a:t>Molten salt is used to transfer the heat because the heat can be stored and used when the sun is behind the clouds or at night.</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B2157D-4B4A-40B8-84C6-6BA607A415E1}"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Exelon City Solar in Chicago, IL – this tracking flat-panel installation has 32,292</a:t>
            </a:r>
            <a:r>
              <a:rPr lang="en-US" baseline="0" dirty="0" smtClean="0"/>
              <a:t> panels rated at a total of 10 MW capacity (DC).</a:t>
            </a:r>
            <a:endParaRPr lang="en-US" dirty="0"/>
          </a:p>
        </p:txBody>
      </p:sp>
      <p:sp>
        <p:nvSpPr>
          <p:cNvPr id="4" name="Slide Number Placeholder 3"/>
          <p:cNvSpPr>
            <a:spLocks noGrp="1"/>
          </p:cNvSpPr>
          <p:nvPr>
            <p:ph type="sldNum" sz="quarter" idx="10"/>
          </p:nvPr>
        </p:nvSpPr>
        <p:spPr/>
        <p:txBody>
          <a:bodyPr/>
          <a:lstStyle/>
          <a:p>
            <a:pPr>
              <a:defRPr/>
            </a:pPr>
            <a:fld id="{920D16A5-1423-4BAC-964F-E6A693129E63}" type="slidenum">
              <a:rPr lang="en-US" smtClean="0"/>
              <a:pPr>
                <a:defRPr/>
              </a:pPr>
              <a:t>18</a:t>
            </a:fld>
            <a:endParaRPr lang="en-US"/>
          </a:p>
        </p:txBody>
      </p:sp>
    </p:spTree>
    <p:extLst>
      <p:ext uri="{BB962C8B-B14F-4D97-AF65-F5344CB8AC3E}">
        <p14:creationId xmlns:p14="http://schemas.microsoft.com/office/powerpoint/2010/main" val="53669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Under extreme pressure, and at extremely high temperatures, nuclei of atoms and their electrons can separate, forming something called plasma.  In this extremely high energy state, nuclei can get close enough to each other to fuse.  When they fuse, they release tremendous amounts of energy.  This is what happens in the sun’s core.</a:t>
            </a:r>
          </a:p>
          <a:p>
            <a:pPr eaLnBrk="1" hangingPunct="1">
              <a:spcBef>
                <a:spcPct val="0"/>
              </a:spcBef>
            </a:pPr>
            <a:endParaRPr lang="en-US" dirty="0" smtClean="0"/>
          </a:p>
          <a:p>
            <a:pPr eaLnBrk="1" hangingPunct="1">
              <a:spcBef>
                <a:spcPct val="0"/>
              </a:spcBef>
            </a:pPr>
            <a:r>
              <a:rPr lang="en-US" dirty="0" smtClean="0"/>
              <a:t>The energy</a:t>
            </a:r>
            <a:r>
              <a:rPr lang="en-US" baseline="0" dirty="0" smtClean="0"/>
              <a:t> produced by fusion can be reabsorbed by other nuclei and re-released in subsequent fusion reactions.  Generally, energy released in the core of the sun can take thousands of year to find its way to the surface of the sun.</a:t>
            </a:r>
          </a:p>
          <a:p>
            <a:pPr eaLnBrk="1" hangingPunct="1">
              <a:spcBef>
                <a:spcPct val="0"/>
              </a:spcBef>
            </a:pPr>
            <a:endParaRPr lang="en-US" baseline="0" dirty="0" smtClean="0"/>
          </a:p>
          <a:p>
            <a:pPr eaLnBrk="1" hangingPunct="1">
              <a:spcBef>
                <a:spcPct val="0"/>
              </a:spcBef>
            </a:pPr>
            <a:r>
              <a:rPr lang="en-US" baseline="0" dirty="0" smtClean="0"/>
              <a:t>Once the energy has left the sun, it is radiated as electromagnetic radiation toward space at a speed of 300 million meters per second, or 186,000 miles per second.  At that speed, the energy needs only 8 minutes to reach the outer atmosphere of the earth 93 million miles away.</a:t>
            </a:r>
          </a:p>
          <a:p>
            <a:pPr eaLnBrk="1" hangingPunct="1">
              <a:spcBef>
                <a:spcPct val="0"/>
              </a:spcBef>
            </a:pPr>
            <a:endParaRPr lang="en-US" baseline="0" dirty="0" smtClean="0"/>
          </a:p>
          <a:p>
            <a:pPr eaLnBrk="1" hangingPunct="1">
              <a:spcBef>
                <a:spcPct val="0"/>
              </a:spcBef>
            </a:pPr>
            <a:r>
              <a:rPr lang="en-US" baseline="0" dirty="0" smtClean="0"/>
              <a:t>Once it reaches the earth, the incoming solar radiation, or </a:t>
            </a:r>
            <a:r>
              <a:rPr lang="en-US" i="1" baseline="0" dirty="0" smtClean="0"/>
              <a:t>insolation</a:t>
            </a:r>
            <a:r>
              <a:rPr lang="en-US" i="0" baseline="0" dirty="0" smtClean="0"/>
              <a:t>, is absorbed and reflected as shown.  The greenhouse effect, a naturally-occurring phenomenon, allows the energy from the sun to remain trapped near the earth’s surface, keeping the temperature of the earth in a comfortable range at night.  Without the greenhouse effect, life on earth would be impossible.</a:t>
            </a: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D38CCA-AA8A-4EAC-9256-B588A6E68550}"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amount of insolation that reaches the earth is consistently</a:t>
            </a:r>
            <a:r>
              <a:rPr lang="en-US" baseline="0" dirty="0" smtClean="0"/>
              <a:t> the same amount.  However, any given location on the earth’s surface will receive varying amounts due to the tilt, rotation and revolution of the earth, as well as cloud cover and particulate matter in the atmosphere.  The time of day, season, latitude, and daily weather patterns all affect the amount of available solar energy in a particular location.</a:t>
            </a: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DF864-D9BA-4E9F-B38E-408FDAF89CA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Due to these four factors, the average number of peak sun hours per day varies from one area of the country to another.</a:t>
            </a:r>
          </a:p>
          <a:p>
            <a:pPr eaLnBrk="1" hangingPunct="1">
              <a:spcBef>
                <a:spcPct val="0"/>
              </a:spcBef>
            </a:pPr>
            <a:endParaRPr lang="en-US" dirty="0" smtClean="0"/>
          </a:p>
          <a:p>
            <a:pPr eaLnBrk="1" hangingPunct="1">
              <a:spcBef>
                <a:spcPct val="0"/>
              </a:spcBef>
            </a:pPr>
            <a:r>
              <a:rPr lang="en-US" dirty="0" smtClean="0"/>
              <a:t>Solar insolation is the solar radiation incident on an area over time.</a:t>
            </a:r>
          </a:p>
          <a:p>
            <a:pPr eaLnBrk="1" hangingPunct="1">
              <a:spcBef>
                <a:spcPct val="0"/>
              </a:spcBef>
            </a:pPr>
            <a:endParaRPr lang="en-US" dirty="0" smtClean="0"/>
          </a:p>
          <a:p>
            <a:pPr eaLnBrk="1" hangingPunct="1">
              <a:spcBef>
                <a:spcPct val="0"/>
              </a:spcBef>
            </a:pPr>
            <a:r>
              <a:rPr lang="en-US" dirty="0" smtClean="0"/>
              <a:t>Solar insolation is equivalent to solar energy and is usually expressed in kilowatts-hours per square meter</a:t>
            </a:r>
          </a:p>
          <a:p>
            <a:pPr eaLnBrk="1" hangingPunct="1">
              <a:spcBef>
                <a:spcPct val="0"/>
              </a:spcBef>
            </a:pPr>
            <a:endParaRPr lang="en-US" dirty="0" smtClean="0"/>
          </a:p>
          <a:p>
            <a:pPr eaLnBrk="1" hangingPunct="1">
              <a:spcBef>
                <a:spcPct val="0"/>
              </a:spcBef>
            </a:pPr>
            <a:endParaRPr 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989282-72C5-4010-9B87-4625AA7E22C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skylights, tube lights, and large windows on the sunward</a:t>
            </a:r>
            <a:r>
              <a:rPr lang="en-US" baseline="0" dirty="0" smtClean="0"/>
              <a:t> side of a building help maximize the amount of light reaching the interior of a building and reduce the need for artificial lights.</a:t>
            </a:r>
            <a:endParaRPr lang="en-US" dirty="0"/>
          </a:p>
        </p:txBody>
      </p:sp>
      <p:sp>
        <p:nvSpPr>
          <p:cNvPr id="4" name="Slide Number Placeholder 3"/>
          <p:cNvSpPr>
            <a:spLocks noGrp="1"/>
          </p:cNvSpPr>
          <p:nvPr>
            <p:ph type="sldNum" sz="quarter" idx="10"/>
          </p:nvPr>
        </p:nvSpPr>
        <p:spPr/>
        <p:txBody>
          <a:bodyPr/>
          <a:lstStyle/>
          <a:p>
            <a:pPr>
              <a:defRPr/>
            </a:pPr>
            <a:fld id="{920D16A5-1423-4BAC-964F-E6A693129E63}" type="slidenum">
              <a:rPr lang="en-US" smtClean="0"/>
              <a:pPr>
                <a:defRPr/>
              </a:pPr>
              <a:t>7</a:t>
            </a:fld>
            <a:endParaRPr lang="en-US"/>
          </a:p>
        </p:txBody>
      </p:sp>
    </p:spTree>
    <p:extLst>
      <p:ext uri="{BB962C8B-B14F-4D97-AF65-F5344CB8AC3E}">
        <p14:creationId xmlns:p14="http://schemas.microsoft.com/office/powerpoint/2010/main" val="2524150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Langston High School in Arlington, VA and Caywood Elementary in Kentucky use daylighting  to keep energy costs down.</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AF4A91-20B5-4271-AA58-12DAC5E1E4C1}"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Crops such as wheat and rice have been allowed to dry in the fields for centuries.  Hay is mown and allowed to dry in the field before being baled.  A small solar collector is used</a:t>
            </a:r>
            <a:r>
              <a:rPr lang="en-US" baseline="0" dirty="0" smtClean="0"/>
              <a:t> to dry herbs.  Agricultural products can be dried in a special tower that uses a solar collector to heat air and channel it through perforated trays of crops, which dries them and carries the moisture out through the top.</a:t>
            </a:r>
            <a:endParaRPr lang="en-US" dirty="0"/>
          </a:p>
        </p:txBody>
      </p:sp>
      <p:sp>
        <p:nvSpPr>
          <p:cNvPr id="4" name="Slide Number Placeholder 3"/>
          <p:cNvSpPr>
            <a:spLocks noGrp="1"/>
          </p:cNvSpPr>
          <p:nvPr>
            <p:ph type="sldNum" sz="quarter" idx="10"/>
          </p:nvPr>
        </p:nvSpPr>
        <p:spPr/>
        <p:txBody>
          <a:bodyPr/>
          <a:lstStyle/>
          <a:p>
            <a:pPr>
              <a:defRPr/>
            </a:pPr>
            <a:fld id="{920D16A5-1423-4BAC-964F-E6A693129E63}" type="slidenum">
              <a:rPr lang="en-US" smtClean="0"/>
              <a:pPr>
                <a:defRPr/>
              </a:pPr>
              <a:t>9</a:t>
            </a:fld>
            <a:endParaRPr lang="en-US"/>
          </a:p>
        </p:txBody>
      </p:sp>
    </p:spTree>
    <p:extLst>
      <p:ext uri="{BB962C8B-B14F-4D97-AF65-F5344CB8AC3E}">
        <p14:creationId xmlns:p14="http://schemas.microsoft.com/office/powerpoint/2010/main" val="222843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Passive solar</a:t>
            </a:r>
            <a:r>
              <a:rPr lang="en-US" baseline="0" dirty="0" smtClean="0"/>
              <a:t> design involves using specific shapes, angles, and building materials to maximize the amount of solar energy allowed into the interior of a building during cold months.  Overhangs are used to shield the home from the high, summer sun, but are designed to allow the low, winter sunlight to enter the windows.</a:t>
            </a:r>
          </a:p>
          <a:p>
            <a:endParaRPr lang="en-US" baseline="0" dirty="0" smtClean="0"/>
          </a:p>
          <a:p>
            <a:r>
              <a:rPr lang="en-US" baseline="0" dirty="0" smtClean="0"/>
              <a:t>Materials, such as concrete and stone, are used to absorb the sun’s energy and store it, releasing it into the home at night after the sun has set.  This is called direct gain.</a:t>
            </a:r>
          </a:p>
          <a:p>
            <a:endParaRPr lang="en-US" baseline="0" dirty="0" smtClean="0"/>
          </a:p>
          <a:p>
            <a:r>
              <a:rPr lang="en-US" baseline="0" dirty="0" smtClean="0"/>
              <a:t>Other features, such as sunspaces and </a:t>
            </a:r>
            <a:r>
              <a:rPr lang="en-US" baseline="0" dirty="0" err="1" smtClean="0"/>
              <a:t>trombe</a:t>
            </a:r>
            <a:r>
              <a:rPr lang="en-US" baseline="0" dirty="0" smtClean="0"/>
              <a:t> walls, can be used.  A sunspace uses glass in a fashion similar to the way a greenhouse does.  The heated air within the sunspace is then allowed to circulate throughout the building.  A </a:t>
            </a:r>
            <a:r>
              <a:rPr lang="en-US" baseline="0" dirty="0" err="1" smtClean="0"/>
              <a:t>trombe</a:t>
            </a:r>
            <a:r>
              <a:rPr lang="en-US" baseline="0" dirty="0" smtClean="0"/>
              <a:t> wall is made of a specific absorbing material, and is often painted black or covered with glass (or both) to maximize the amount of energy absorbed and keep it locked inside.  The thermal energy is then released to the building slowly over time, providing warmth throughout the night.</a:t>
            </a:r>
            <a:endParaRPr lang="en-US" dirty="0"/>
          </a:p>
        </p:txBody>
      </p:sp>
      <p:sp>
        <p:nvSpPr>
          <p:cNvPr id="4" name="Slide Number Placeholder 3"/>
          <p:cNvSpPr>
            <a:spLocks noGrp="1"/>
          </p:cNvSpPr>
          <p:nvPr>
            <p:ph type="sldNum" sz="quarter" idx="10"/>
          </p:nvPr>
        </p:nvSpPr>
        <p:spPr/>
        <p:txBody>
          <a:bodyPr/>
          <a:lstStyle/>
          <a:p>
            <a:pPr>
              <a:defRPr/>
            </a:pPr>
            <a:fld id="{920D16A5-1423-4BAC-964F-E6A693129E63}" type="slidenum">
              <a:rPr lang="en-US" smtClean="0"/>
              <a:pPr>
                <a:defRPr/>
              </a:pPr>
              <a:t>10</a:t>
            </a:fld>
            <a:endParaRPr lang="en-US"/>
          </a:p>
        </p:txBody>
      </p:sp>
    </p:spTree>
    <p:extLst>
      <p:ext uri="{BB962C8B-B14F-4D97-AF65-F5344CB8AC3E}">
        <p14:creationId xmlns:p14="http://schemas.microsoft.com/office/powerpoint/2010/main" val="84664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homes in Montana and California with a passive solar design heats the home in the winter and cools the home in the winter.</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30BE7-F7F6-4FB6-8345-499439CCA927}"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53FF6F-DC24-4CFA-83FD-E7E40D1F6A7F}" type="datetime1">
              <a:rPr lang="en-US"/>
              <a:pPr>
                <a:defRPr/>
              </a:pPr>
              <a:t>7/9/2012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7A7837-7B16-4A18-9EB2-2643FF37191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C58B07-E058-487E-8CDC-5C251D286802}" type="datetime1">
              <a:rPr lang="en-US"/>
              <a:pPr>
                <a:defRPr/>
              </a:pPr>
              <a:t>7/9/2012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5FF225-4F76-4E6F-8F6D-41276A4D628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0F25DB-C998-4F3C-A703-D9875F5AD341}" type="datetime1">
              <a:rPr lang="en-US"/>
              <a:pPr>
                <a:defRPr/>
              </a:pPr>
              <a:t>7/9/2012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BB1A6A-78C3-439C-9C59-DB86B8F7F4A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87EC3D-93C2-47E8-A49B-505CFFA01C30}" type="datetime1">
              <a:rPr lang="en-US"/>
              <a:pPr>
                <a:defRPr/>
              </a:pPr>
              <a:t>7/9/2012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0390E-D500-4BC1-85DC-5278FBF9B29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274638"/>
            <a:ext cx="9448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7EFE104E-8A63-4334-972D-42DF2338C4A2}" type="datetime1">
              <a:rPr lang="en-US"/>
              <a:pPr>
                <a:defRPr/>
              </a:pPr>
              <a:t>7/9/2012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77C2514-477A-4375-B60C-CF3AE2D7B7E3}"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ubtitle 2"/>
          <p:cNvSpPr txBox="1">
            <a:spLocks/>
          </p:cNvSpPr>
          <p:nvPr userDrawn="1"/>
        </p:nvSpPr>
        <p:spPr>
          <a:xfrm>
            <a:off x="381000" y="1524000"/>
            <a:ext cx="6400800" cy="1752600"/>
          </a:xfrm>
          <a:prstGeom prst="rect">
            <a:avLst/>
          </a:prstGeom>
        </p:spPr>
        <p:txBody>
          <a:bodyPr>
            <a:normAutofit/>
          </a:bodyPr>
          <a:lstStyle>
            <a:lvl1pPr marL="0" indent="0" algn="l">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3200" smtClean="0">
                <a:latin typeface="Franklin Gothic Book" pitchFamily="34" charset="0"/>
              </a:rPr>
              <a:t>Click to edit Master subtitle style</a:t>
            </a:r>
            <a:endParaRPr lang="en-US" sz="3200" dirty="0">
              <a:latin typeface="Franklin Gothic Book" pitchFamily="34" charset="0"/>
            </a:endParaRPr>
          </a:p>
        </p:txBody>
      </p:sp>
      <p:sp>
        <p:nvSpPr>
          <p:cNvPr id="9"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0" name="Subtitle 2"/>
          <p:cNvSpPr>
            <a:spLocks noGrp="1"/>
          </p:cNvSpPr>
          <p:nvPr>
            <p:ph type="subTitle" idx="13"/>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9D30C5F3-8FE2-4D9D-9D23-B5ADB980009E}" type="datetime1">
              <a:rPr lang="en-US"/>
              <a:pPr>
                <a:defRPr/>
              </a:pPr>
              <a:t>7/9/2012</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The NEED Project</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910152AD-70DC-4F73-A99D-1AD86339051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itle Placeholder 1"/>
          <p:cNvSpPr>
            <a:spLocks noGrp="1"/>
          </p:cNvSpPr>
          <p:nvPr>
            <p:ph type="title"/>
          </p:nvPr>
        </p:nvSpPr>
        <p:spPr>
          <a:xfrm>
            <a:off x="-152400" y="5029200"/>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037908E-0C72-4CCF-AFF1-A951EB214572}" type="datetime1">
              <a:rPr lang="en-US"/>
              <a:pPr>
                <a:defRPr/>
              </a:pPr>
              <a:t>7/9/2012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71AF8D-D536-4BD2-84F9-804364BFA98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Title 1"/>
          <p:cNvSpPr>
            <a:spLocks noGrp="1"/>
          </p:cNvSpPr>
          <p:nvPr>
            <p:ph type="title"/>
          </p:nvPr>
        </p:nvSpPr>
        <p:spPr>
          <a:xfrm>
            <a:off x="-152400" y="4541838"/>
            <a:ext cx="9448800" cy="1143000"/>
          </a:xfrm>
        </p:spPr>
        <p:txBody>
          <a:bodyPr anchor="t" anchorCtr="0"/>
          <a:lstStyle/>
          <a:p>
            <a:r>
              <a:rPr lang="en-US" dirty="0" smtClean="0"/>
              <a:t>Click to edit Master title style</a:t>
            </a:r>
            <a:endParaRPr lang="en-US" dirty="0"/>
          </a:p>
        </p:txBody>
      </p:sp>
      <p:sp>
        <p:nvSpPr>
          <p:cNvPr id="11" name="Subtitle 2"/>
          <p:cNvSpPr>
            <a:spLocks noGrp="1"/>
          </p:cNvSpPr>
          <p:nvPr>
            <p:ph type="subTitle" idx="13"/>
          </p:nvPr>
        </p:nvSpPr>
        <p:spPr>
          <a:xfrm>
            <a:off x="381000" y="51054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4"/>
          </p:nvPr>
        </p:nvSpPr>
        <p:spPr/>
        <p:txBody>
          <a:bodyPr/>
          <a:lstStyle>
            <a:lvl1pPr>
              <a:defRPr/>
            </a:lvl1pPr>
          </a:lstStyle>
          <a:p>
            <a:pPr>
              <a:defRPr/>
            </a:pPr>
            <a:fld id="{B45A0B2E-4E76-435E-8404-35509835865F}" type="datetime1">
              <a:rPr lang="en-US"/>
              <a:pPr>
                <a:defRPr/>
              </a:pPr>
              <a:t>7/9/2012</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The NEED Project</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A17FBD5D-0E0C-4932-ABF2-DF1BC633A56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7"/>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userDrawn="1"/>
        </p:nvCxnSpPr>
        <p:spPr>
          <a:xfrm rot="5400000">
            <a:off x="2209007" y="38854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5A9796FB-E567-46E0-8D70-17C54DF1AA71}" type="datetime1">
              <a:rPr lang="en-US"/>
              <a:pPr>
                <a:defRPr/>
              </a:pPr>
              <a:t>7/9/2012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The NEED Project</a:t>
            </a:r>
          </a:p>
        </p:txBody>
      </p:sp>
      <p:sp>
        <p:nvSpPr>
          <p:cNvPr id="9" name="Slide Number Placeholder 6"/>
          <p:cNvSpPr>
            <a:spLocks noGrp="1"/>
          </p:cNvSpPr>
          <p:nvPr>
            <p:ph type="sldNum" sz="quarter" idx="12"/>
          </p:nvPr>
        </p:nvSpPr>
        <p:spPr/>
        <p:txBody>
          <a:bodyPr/>
          <a:lstStyle>
            <a:lvl1pPr>
              <a:defRPr/>
            </a:lvl1pPr>
          </a:lstStyle>
          <a:p>
            <a:pPr>
              <a:defRPr/>
            </a:pPr>
            <a:fld id="{28D6E782-4FAC-4FB0-B7AC-5BDDE76E0FC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cxnSp>
        <p:nvCxnSpPr>
          <p:cNvPr id="7" name="Straight Connector 11"/>
          <p:cNvCxnSpPr/>
          <p:nvPr userDrawn="1"/>
        </p:nvCxnSpPr>
        <p:spPr>
          <a:xfrm rot="5400000">
            <a:off x="2361407" y="3886994"/>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latin typeface="Franklin Gothic Book" pitchFamily="34" charset="0"/>
              </a:defRPr>
            </a:lvl1pPr>
            <a:lvl2pPr>
              <a:defRPr sz="2400">
                <a:solidFill>
                  <a:schemeClr val="tx1">
                    <a:lumMod val="85000"/>
                    <a:lumOff val="15000"/>
                  </a:schemeClr>
                </a:solidFill>
                <a:latin typeface="Franklin Gothic Book" pitchFamily="34" charset="0"/>
              </a:defRPr>
            </a:lvl2pPr>
            <a:lvl3pPr>
              <a:defRPr sz="2000">
                <a:solidFill>
                  <a:schemeClr val="tx1">
                    <a:lumMod val="85000"/>
                    <a:lumOff val="15000"/>
                  </a:schemeClr>
                </a:solidFill>
                <a:latin typeface="Franklin Gothic Book" pitchFamily="34" charset="0"/>
              </a:defRPr>
            </a:lvl3pPr>
            <a:lvl4pPr>
              <a:defRPr sz="1800">
                <a:solidFill>
                  <a:schemeClr val="tx1">
                    <a:lumMod val="85000"/>
                    <a:lumOff val="15000"/>
                  </a:schemeClr>
                </a:solidFill>
                <a:latin typeface="Franklin Gothic Book" pitchFamily="34" charset="0"/>
              </a:defRPr>
            </a:lvl4pPr>
            <a:lvl5pPr>
              <a:defRPr sz="18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3581400"/>
            <a:ext cx="4038600" cy="2514600"/>
          </a:xfrm>
        </p:spPr>
        <p:txBody>
          <a:bodyPr/>
          <a:lstStyle>
            <a:lvl1pPr>
              <a:defRPr sz="2000">
                <a:solidFill>
                  <a:schemeClr val="tx1">
                    <a:lumMod val="85000"/>
                    <a:lumOff val="15000"/>
                  </a:schemeClr>
                </a:solidFill>
                <a:latin typeface="Franklin Gothic Book" pitchFamily="34" charset="0"/>
              </a:defRPr>
            </a:lvl1pPr>
            <a:lvl2pPr>
              <a:defRPr sz="1800">
                <a:solidFill>
                  <a:schemeClr val="tx1">
                    <a:lumMod val="85000"/>
                    <a:lumOff val="15000"/>
                  </a:schemeClr>
                </a:solidFill>
                <a:latin typeface="Franklin Gothic Book" pitchFamily="34" charset="0"/>
              </a:defRPr>
            </a:lvl2pPr>
            <a:lvl3pPr>
              <a:defRPr sz="1600">
                <a:solidFill>
                  <a:schemeClr val="tx1">
                    <a:lumMod val="85000"/>
                    <a:lumOff val="15000"/>
                  </a:schemeClr>
                </a:solidFill>
                <a:latin typeface="Franklin Gothic Book" pitchFamily="34" charset="0"/>
              </a:defRPr>
            </a:lvl3pPr>
            <a:lvl4pPr>
              <a:defRPr sz="1600">
                <a:solidFill>
                  <a:schemeClr val="tx1">
                    <a:lumMod val="85000"/>
                    <a:lumOff val="15000"/>
                  </a:schemeClr>
                </a:solidFill>
                <a:latin typeface="Franklin Gothic Book" pitchFamily="34" charset="0"/>
              </a:defRPr>
            </a:lvl4pPr>
            <a:lvl5pPr>
              <a:defRPr sz="1600">
                <a:solidFill>
                  <a:schemeClr val="tx1">
                    <a:lumMod val="85000"/>
                    <a:lumOff val="15000"/>
                  </a:schemeClr>
                </a:solidFill>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3"/>
          </p:nvPr>
        </p:nvSpPr>
        <p:spPr>
          <a:xfrm>
            <a:off x="4648200" y="1600200"/>
            <a:ext cx="4038600" cy="1828800"/>
          </a:xfrm>
        </p:spPr>
        <p:txBody>
          <a:bodyPr/>
          <a:lstStyle>
            <a:lvl1pPr>
              <a:buNone/>
              <a:defRPr/>
            </a:lvl1pPr>
          </a:lstStyle>
          <a:p>
            <a:pPr lvl="0"/>
            <a:endParaRPr lang="en-US" dirty="0"/>
          </a:p>
        </p:txBody>
      </p:sp>
      <p:sp>
        <p:nvSpPr>
          <p:cNvPr id="13" name="Title 1"/>
          <p:cNvSpPr>
            <a:spLocks noGrp="1"/>
          </p:cNvSpPr>
          <p:nvPr>
            <p:ph type="title"/>
          </p:nvPr>
        </p:nvSpPr>
        <p:spPr>
          <a:xfrm>
            <a:off x="-152400" y="274638"/>
            <a:ext cx="9448800" cy="1143000"/>
          </a:xfrm>
        </p:spPr>
        <p:txBody>
          <a:bodyPr anchor="t" anchorCtr="0"/>
          <a:lstStyle/>
          <a:p>
            <a:r>
              <a:rPr lang="en-US" dirty="0" smtClean="0"/>
              <a:t>Click to edit Master title style</a:t>
            </a:r>
            <a:endParaRPr lang="en-US" dirty="0"/>
          </a:p>
        </p:txBody>
      </p:sp>
      <p:sp>
        <p:nvSpPr>
          <p:cNvPr id="14" name="Subtitle 2"/>
          <p:cNvSpPr>
            <a:spLocks noGrp="1"/>
          </p:cNvSpPr>
          <p:nvPr>
            <p:ph type="subTitle" idx="14"/>
          </p:nvPr>
        </p:nvSpPr>
        <p:spPr>
          <a:xfrm>
            <a:off x="381000" y="838200"/>
            <a:ext cx="6400800" cy="762000"/>
          </a:xfrm>
        </p:spPr>
        <p:txBody>
          <a:bodyPr>
            <a:normAutofit/>
          </a:bodyPr>
          <a:lstStyle>
            <a:lvl1pPr marL="0" indent="0" algn="l">
              <a:buNone/>
              <a:defRPr sz="2800" b="1" baseline="0">
                <a:solidFill>
                  <a:srgbClr val="D8DE9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ate Placeholder 4"/>
          <p:cNvSpPr>
            <a:spLocks noGrp="1"/>
          </p:cNvSpPr>
          <p:nvPr>
            <p:ph type="dt" sz="half" idx="15"/>
          </p:nvPr>
        </p:nvSpPr>
        <p:spPr/>
        <p:txBody>
          <a:bodyPr/>
          <a:lstStyle>
            <a:lvl1pPr>
              <a:defRPr/>
            </a:lvl1pPr>
          </a:lstStyle>
          <a:p>
            <a:pPr>
              <a:defRPr/>
            </a:pPr>
            <a:fld id="{6BD0C9D9-FF96-466B-91D4-3893470BA06B}" type="datetime1">
              <a:rPr lang="en-US"/>
              <a:pPr>
                <a:defRPr/>
              </a:pPr>
              <a:t>7/9/2012</a:t>
            </a:fld>
            <a:endParaRPr lang="en-US"/>
          </a:p>
        </p:txBody>
      </p:sp>
      <p:sp>
        <p:nvSpPr>
          <p:cNvPr id="10" name="Footer Placeholder 5"/>
          <p:cNvSpPr>
            <a:spLocks noGrp="1"/>
          </p:cNvSpPr>
          <p:nvPr>
            <p:ph type="ftr" sz="quarter" idx="16"/>
          </p:nvPr>
        </p:nvSpPr>
        <p:spPr/>
        <p:txBody>
          <a:bodyPr/>
          <a:lstStyle>
            <a:lvl1pPr>
              <a:defRPr/>
            </a:lvl1pPr>
          </a:lstStyle>
          <a:p>
            <a:pPr>
              <a:defRPr/>
            </a:pPr>
            <a:r>
              <a:rPr lang="en-US"/>
              <a:t>The NEED Project</a:t>
            </a:r>
          </a:p>
        </p:txBody>
      </p:sp>
      <p:sp>
        <p:nvSpPr>
          <p:cNvPr id="11" name="Slide Number Placeholder 6"/>
          <p:cNvSpPr>
            <a:spLocks noGrp="1"/>
          </p:cNvSpPr>
          <p:nvPr>
            <p:ph type="sldNum" sz="quarter" idx="17"/>
          </p:nvPr>
        </p:nvSpPr>
        <p:spPr/>
        <p:txBody>
          <a:bodyPr/>
          <a:lstStyle>
            <a:lvl1pPr>
              <a:defRPr/>
            </a:lvl1pPr>
          </a:lstStyle>
          <a:p>
            <a:pPr>
              <a:defRPr/>
            </a:pPr>
            <a:fld id="{6EEF3BED-1738-4726-A2F8-C5158A16A83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userDrawn="1"/>
        </p:nvCxnSpPr>
        <p:spPr>
          <a:xfrm rot="5400000">
            <a:off x="2285207" y="3809206"/>
            <a:ext cx="4572000" cy="1587"/>
          </a:xfrm>
          <a:prstGeom prst="line">
            <a:avLst/>
          </a:prstGeom>
          <a:ln w="6350">
            <a:solidFill>
              <a:srgbClr val="C0C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357A0AEC-E202-4D2B-A453-4BA3AE2607F1}" type="datetime1">
              <a:rPr lang="en-US"/>
              <a:pPr>
                <a:defRPr/>
              </a:pPr>
              <a:t>7/9/2012</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The NEED Project</a:t>
            </a:r>
          </a:p>
        </p:txBody>
      </p:sp>
      <p:sp>
        <p:nvSpPr>
          <p:cNvPr id="10" name="Slide Number Placeholder 8"/>
          <p:cNvSpPr>
            <a:spLocks noGrp="1"/>
          </p:cNvSpPr>
          <p:nvPr>
            <p:ph type="sldNum" sz="quarter" idx="12"/>
          </p:nvPr>
        </p:nvSpPr>
        <p:spPr/>
        <p:txBody>
          <a:bodyPr/>
          <a:lstStyle>
            <a:lvl1pPr>
              <a:defRPr/>
            </a:lvl1pPr>
          </a:lstStyle>
          <a:p>
            <a:pPr>
              <a:defRPr/>
            </a:pPr>
            <a:fld id="{9D37D17B-4886-4B18-927D-62079C5C18A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E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84F923-EC66-4772-9305-61700D5011BA}" type="datetime1">
              <a:rPr lang="en-US"/>
              <a:pPr>
                <a:defRPr/>
              </a:pPr>
              <a:t>7/9/2012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EF4C9-94AD-477A-9483-E6080406DD7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583217-98B3-418D-BB34-8257D782B9A4}" type="datetime1">
              <a:rPr lang="en-US"/>
              <a:pPr>
                <a:defRPr/>
              </a:pPr>
              <a:t>7/9/2012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The NEED Project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93C6D83-9172-4AF6-AAAB-DE6303C9354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9448800" cy="1143000"/>
          </a:xfrm>
          <a:prstGeom prst="rect">
            <a:avLst/>
          </a:prstGeom>
          <a:gradFill flip="none" rotWithShape="1">
            <a:gsLst>
              <a:gs pos="100000">
                <a:schemeClr val="tx1">
                  <a:lumMod val="75000"/>
                  <a:lumOff val="25000"/>
                </a:schemeClr>
              </a:gs>
              <a:gs pos="61000">
                <a:schemeClr val="tx1">
                  <a:lumMod val="65000"/>
                  <a:lumOff val="35000"/>
                </a:schemeClr>
              </a:gs>
              <a:gs pos="100000">
                <a:srgbClr val="EAEAEA"/>
              </a:gs>
            </a:gsLst>
            <a:lin ang="5400000" scaled="1"/>
            <a:tileRect/>
          </a:gradFill>
        </p:spPr>
        <p:txBody>
          <a:bodyPr vert="horz" wrap="square" lIns="548640" tIns="45720" rIns="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4D537B2-3798-46C9-A183-C9E48B3F1695}" type="datetime1">
              <a:rPr lang="en-US"/>
              <a:pPr>
                <a:defRPr/>
              </a:pPr>
              <a:t>7/9/2012</a:t>
            </a:fld>
            <a:endParaRPr lang="en-US" dirty="0"/>
          </a:p>
        </p:txBody>
      </p:sp>
      <p:sp>
        <p:nvSpPr>
          <p:cNvPr id="5" name="Footer Placeholder 4"/>
          <p:cNvSpPr>
            <a:spLocks noGrp="1"/>
          </p:cNvSpPr>
          <p:nvPr>
            <p:ph type="ftr" sz="quarter" idx="3"/>
          </p:nvPr>
        </p:nvSpPr>
        <p:spPr>
          <a:xfrm>
            <a:off x="2743200" y="6356350"/>
            <a:ext cx="3733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The NEED Project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D309435-3159-436B-AD18-6B72370D03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50" r:id="rId2"/>
    <p:sldLayoutId id="2147483742" r:id="rId3"/>
    <p:sldLayoutId id="2147483743" r:id="rId4"/>
    <p:sldLayoutId id="2147483751" r:id="rId5"/>
    <p:sldLayoutId id="2147483752" r:id="rId6"/>
    <p:sldLayoutId id="2147483753" r:id="rId7"/>
    <p:sldLayoutId id="2147483744" r:id="rId8"/>
    <p:sldLayoutId id="2147483745" r:id="rId9"/>
    <p:sldLayoutId id="2147483746" r:id="rId10"/>
    <p:sldLayoutId id="2147483747" r:id="rId11"/>
    <p:sldLayoutId id="2147483748" r:id="rId12"/>
    <p:sldLayoutId id="214748374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0" fontAlgn="base" hangingPunct="0">
        <a:spcBef>
          <a:spcPct val="0"/>
        </a:spcBef>
        <a:spcAft>
          <a:spcPct val="0"/>
        </a:spcAft>
        <a:defRPr sz="3800" kern="1200">
          <a:solidFill>
            <a:schemeClr val="bg1"/>
          </a:solidFill>
          <a:latin typeface="Franklin Gothic Demi" pitchFamily="34" charset="0"/>
          <a:ea typeface="+mj-ea"/>
          <a:cs typeface="+mj-cs"/>
        </a:defRPr>
      </a:lvl1pPr>
      <a:lvl2pPr algn="l" rtl="0" eaLnBrk="0" fontAlgn="base" hangingPunct="0">
        <a:spcBef>
          <a:spcPct val="0"/>
        </a:spcBef>
        <a:spcAft>
          <a:spcPct val="0"/>
        </a:spcAft>
        <a:defRPr sz="3800">
          <a:solidFill>
            <a:schemeClr val="bg1"/>
          </a:solidFill>
          <a:latin typeface="Franklin Gothic Demi" pitchFamily="34" charset="0"/>
        </a:defRPr>
      </a:lvl2pPr>
      <a:lvl3pPr algn="l" rtl="0" eaLnBrk="0" fontAlgn="base" hangingPunct="0">
        <a:spcBef>
          <a:spcPct val="0"/>
        </a:spcBef>
        <a:spcAft>
          <a:spcPct val="0"/>
        </a:spcAft>
        <a:defRPr sz="3800">
          <a:solidFill>
            <a:schemeClr val="bg1"/>
          </a:solidFill>
          <a:latin typeface="Franklin Gothic Demi" pitchFamily="34" charset="0"/>
        </a:defRPr>
      </a:lvl3pPr>
      <a:lvl4pPr algn="l" rtl="0" eaLnBrk="0" fontAlgn="base" hangingPunct="0">
        <a:spcBef>
          <a:spcPct val="0"/>
        </a:spcBef>
        <a:spcAft>
          <a:spcPct val="0"/>
        </a:spcAft>
        <a:defRPr sz="3800">
          <a:solidFill>
            <a:schemeClr val="bg1"/>
          </a:solidFill>
          <a:latin typeface="Franklin Gothic Demi" pitchFamily="34" charset="0"/>
        </a:defRPr>
      </a:lvl4pPr>
      <a:lvl5pPr algn="l" rtl="0" eaLnBrk="0" fontAlgn="base" hangingPunct="0">
        <a:spcBef>
          <a:spcPct val="0"/>
        </a:spcBef>
        <a:spcAft>
          <a:spcPct val="0"/>
        </a:spcAft>
        <a:defRPr sz="3800">
          <a:solidFill>
            <a:schemeClr val="bg1"/>
          </a:solidFill>
          <a:latin typeface="Franklin Gothic Demi" pitchFamily="34" charset="0"/>
        </a:defRPr>
      </a:lvl5pPr>
      <a:lvl6pPr marL="457200" algn="l" rtl="0" fontAlgn="base">
        <a:spcBef>
          <a:spcPct val="0"/>
        </a:spcBef>
        <a:spcAft>
          <a:spcPct val="0"/>
        </a:spcAft>
        <a:defRPr sz="3800">
          <a:solidFill>
            <a:schemeClr val="bg1"/>
          </a:solidFill>
          <a:latin typeface="Franklin Gothic Demi" pitchFamily="34" charset="0"/>
        </a:defRPr>
      </a:lvl6pPr>
      <a:lvl7pPr marL="914400" algn="l" rtl="0" fontAlgn="base">
        <a:spcBef>
          <a:spcPct val="0"/>
        </a:spcBef>
        <a:spcAft>
          <a:spcPct val="0"/>
        </a:spcAft>
        <a:defRPr sz="3800">
          <a:solidFill>
            <a:schemeClr val="bg1"/>
          </a:solidFill>
          <a:latin typeface="Franklin Gothic Demi" pitchFamily="34" charset="0"/>
        </a:defRPr>
      </a:lvl7pPr>
      <a:lvl8pPr marL="1371600" algn="l" rtl="0" fontAlgn="base">
        <a:spcBef>
          <a:spcPct val="0"/>
        </a:spcBef>
        <a:spcAft>
          <a:spcPct val="0"/>
        </a:spcAft>
        <a:defRPr sz="3800">
          <a:solidFill>
            <a:schemeClr val="bg1"/>
          </a:solidFill>
          <a:latin typeface="Franklin Gothic Demi" pitchFamily="34" charset="0"/>
        </a:defRPr>
      </a:lvl8pPr>
      <a:lvl9pPr marL="1828800" algn="l" rtl="0" fontAlgn="base">
        <a:spcBef>
          <a:spcPct val="0"/>
        </a:spcBef>
        <a:spcAft>
          <a:spcPct val="0"/>
        </a:spcAft>
        <a:defRPr sz="3800">
          <a:solidFill>
            <a:schemeClr val="bg1"/>
          </a:solidFill>
          <a:latin typeface="Franklin Gothic Dem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262626"/>
          </a:solidFill>
          <a:latin typeface="Franklin Gothic Book"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262626"/>
          </a:solidFill>
          <a:latin typeface="Franklin Gothic Book"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262626"/>
          </a:solidFill>
          <a:latin typeface="Franklin Gothic Book"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262626"/>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13" Type="http://schemas.microsoft.com/office/2007/relationships/hdphoto" Target="../media/hdphoto1.wdp"/><Relationship Id="rId3" Type="http://schemas.openxmlformats.org/officeDocument/2006/relationships/image" Target="../media/image16.gif"/><Relationship Id="rId7" Type="http://schemas.openxmlformats.org/officeDocument/2006/relationships/hyperlink" Target="http://sustainablesources.com/" TargetMode="External"/><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hyperlink" Target="http://www.nrel.gov/learning/re_passive_solar.html" TargetMode="External"/><Relationship Id="rId5" Type="http://schemas.openxmlformats.org/officeDocument/2006/relationships/hyperlink" Target="http://www.passivehouse.us/passiveHouse/PHIUSHome.html" TargetMode="External"/><Relationship Id="rId10" Type="http://schemas.openxmlformats.org/officeDocument/2006/relationships/image" Target="../media/image20.gif"/><Relationship Id="rId4" Type="http://schemas.openxmlformats.org/officeDocument/2006/relationships/image" Target="../media/image17.jpg"/><Relationship Id="rId9" Type="http://schemas.openxmlformats.org/officeDocument/2006/relationships/hyperlink" Target="http://www.nmsea.org/Passive_Solar/Passive_Solar_Design.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www.nrel.gov/learning/re_csp.html"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exeloncorp.com/powerplants/exeloncitysolar/Pages/Profile.aspx" TargetMode="Externa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UC%20Berkeley%20Solar/Solar_Power_Plant_Licensing_Projects%20CA.pdf" TargetMode="External"/><Relationship Id="rId1" Type="http://schemas.openxmlformats.org/officeDocument/2006/relationships/slideLayout" Target="../slideLayouts/slideLayout1.xml"/><Relationship Id="rId4" Type="http://schemas.openxmlformats.org/officeDocument/2006/relationships/hyperlink" Target="http://www.energy.ca.gov/siting/solar/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aiso.com/Pages/TodaysOutlook.aspx"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caiso.com/Pages/TodaysOutlook.aspx"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cturrel@need.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www.uni.edu/ceee/resources/facility"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GI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04800"/>
            <a:ext cx="2486025" cy="1885950"/>
          </a:xfrm>
          <a:prstGeom prst="rect">
            <a:avLst/>
          </a:prstGeom>
        </p:spPr>
      </p:pic>
      <p:sp>
        <p:nvSpPr>
          <p:cNvPr id="3" name="TextBox 2"/>
          <p:cNvSpPr txBox="1"/>
          <p:nvPr/>
        </p:nvSpPr>
        <p:spPr>
          <a:xfrm>
            <a:off x="838200" y="1981200"/>
            <a:ext cx="7239000" cy="2800767"/>
          </a:xfrm>
          <a:prstGeom prst="rect">
            <a:avLst/>
          </a:prstGeom>
          <a:noFill/>
        </p:spPr>
        <p:txBody>
          <a:bodyPr wrap="square" rtlCol="0">
            <a:spAutoFit/>
          </a:bodyPr>
          <a:lstStyle/>
          <a:p>
            <a:pPr algn="ctr"/>
            <a:r>
              <a:rPr lang="en-US" sz="4800" b="1" dirty="0" smtClean="0">
                <a:latin typeface="Tahoma" pitchFamily="34" charset="0"/>
                <a:ea typeface="Tahoma" pitchFamily="34" charset="0"/>
                <a:cs typeface="Tahoma" pitchFamily="34" charset="0"/>
              </a:rPr>
              <a:t>Energy from the Sun Workshop</a:t>
            </a:r>
          </a:p>
          <a:p>
            <a:pPr algn="ctr"/>
            <a:endParaRPr lang="en-US" sz="4000" dirty="0">
              <a:latin typeface="Tahoma" pitchFamily="34" charset="0"/>
              <a:ea typeface="Tahoma" pitchFamily="34" charset="0"/>
              <a:cs typeface="Tahoma" pitchFamily="34" charset="0"/>
            </a:endParaRPr>
          </a:p>
          <a:p>
            <a:pPr algn="ctr"/>
            <a:r>
              <a:rPr lang="en-US" sz="4000" i="1" dirty="0" smtClean="0">
                <a:solidFill>
                  <a:schemeClr val="tx2"/>
                </a:solidFill>
                <a:latin typeface="Tahoma" pitchFamily="34" charset="0"/>
                <a:ea typeface="Tahoma" pitchFamily="34" charset="0"/>
                <a:cs typeface="Tahoma" pitchFamily="34" charset="0"/>
              </a:rPr>
              <a:t>Introduction to Solar Energy</a:t>
            </a:r>
            <a:endParaRPr lang="en-US" sz="4000" i="1" dirty="0">
              <a:solidFill>
                <a:schemeClr val="tx2"/>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Heating Through Passive Solar</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 y="1219200"/>
            <a:ext cx="4654704" cy="371951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0" y="381000"/>
            <a:ext cx="4540250" cy="2829293"/>
          </a:xfrm>
          <a:prstGeom prst="rect">
            <a:avLst/>
          </a:prstGeom>
        </p:spPr>
      </p:pic>
      <p:pic>
        <p:nvPicPr>
          <p:cNvPr id="2050" name="Picture 2" descr="http://www.passivehouse.us/passiveHouse/PHIUSHome_files/droppedIma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3092" y="3374516"/>
            <a:ext cx="13049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3342216"/>
            <a:ext cx="866775" cy="866775"/>
          </a:xfrm>
          <a:prstGeom prst="rect">
            <a:avLst/>
          </a:prstGeom>
        </p:spPr>
      </p:pic>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4441" y="3281363"/>
            <a:ext cx="1093672" cy="1052512"/>
          </a:xfrm>
          <a:prstGeom prst="rect">
            <a:avLst/>
          </a:prstGeom>
        </p:spPr>
      </p:pic>
      <p:pic>
        <p:nvPicPr>
          <p:cNvPr id="5" name="Picture 4">
            <a:hlinkClick r:id="rId11"/>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326" b="98837" l="200" r="23000">
                        <a14:foregroundMark x1="6100" y1="62791" x2="6100" y2="62791"/>
                        <a14:foregroundMark x1="13200" y1="46512" x2="13200" y2="46512"/>
                        <a14:foregroundMark x1="16700" y1="46512" x2="16700" y2="46512"/>
                        <a14:foregroundMark x1="18900" y1="62791" x2="18900" y2="62791"/>
                        <a14:foregroundMark x1="3200" y1="27907" x2="3200" y2="27907"/>
                        <a14:foregroundMark x1="4600" y1="29070" x2="4600" y2="29070"/>
                        <a14:foregroundMark x1="6300" y1="29070" x2="6300" y2="29070"/>
                        <a14:foregroundMark x1="6200" y1="45349" x2="6200" y2="45349"/>
                        <a14:foregroundMark x1="4800" y1="62791" x2="4800" y2="62791"/>
                        <a14:foregroundMark x1="3300" y1="62791" x2="3300" y2="62791"/>
                        <a14:foregroundMark x1="3000" y1="45349" x2="3000" y2="45349"/>
                      </a14:backgroundRemoval>
                    </a14:imgEffect>
                  </a14:imgLayer>
                </a14:imgProps>
              </a:ext>
              <a:ext uri="{28A0092B-C50C-407E-A947-70E740481C1C}">
                <a14:useLocalDpi xmlns:a14="http://schemas.microsoft.com/office/drawing/2010/main" val="0"/>
              </a:ext>
            </a:extLst>
          </a:blip>
          <a:srcRect r="76986"/>
          <a:stretch/>
        </p:blipFill>
        <p:spPr>
          <a:xfrm>
            <a:off x="5821688" y="4194232"/>
            <a:ext cx="2104373" cy="786384"/>
          </a:xfrm>
          <a:prstGeom prst="rect">
            <a:avLst/>
          </a:prstGeom>
        </p:spPr>
      </p:pic>
    </p:spTree>
    <p:extLst>
      <p:ext uri="{BB962C8B-B14F-4D97-AF65-F5344CB8AC3E}">
        <p14:creationId xmlns:p14="http://schemas.microsoft.com/office/powerpoint/2010/main" val="140513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11" descr="passivesolarMT.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057400"/>
            <a:ext cx="4343400" cy="3581400"/>
          </a:xfrm>
        </p:spPr>
      </p:pic>
      <p:pic>
        <p:nvPicPr>
          <p:cNvPr id="17411" name="Content Placeholder 20" descr="passivesolar.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3663950"/>
            <a:ext cx="4038600" cy="2432050"/>
          </a:xfrm>
        </p:spPr>
      </p:pic>
      <p:pic>
        <p:nvPicPr>
          <p:cNvPr id="17412" name="Content Placeholder 19" descr="passivesolarCA.jpg"/>
          <p:cNvPicPr>
            <a:picLocks noGrp="1" noChangeAspect="1"/>
          </p:cNvPicPr>
          <p:nvPr>
            <p:ph sz="quarter" idx="13"/>
          </p:nvPr>
        </p:nvPicPr>
        <p:blipFill>
          <a:blip r:embed="rId5">
            <a:extLst>
              <a:ext uri="{28A0092B-C50C-407E-A947-70E740481C1C}">
                <a14:useLocalDpi xmlns:a14="http://schemas.microsoft.com/office/drawing/2010/main" val="0"/>
              </a:ext>
            </a:extLst>
          </a:blip>
          <a:srcRect/>
          <a:stretch>
            <a:fillRect/>
          </a:stretch>
        </p:blipFill>
        <p:spPr>
          <a:xfrm>
            <a:off x="4648200" y="1524000"/>
            <a:ext cx="4038600" cy="2286000"/>
          </a:xfrm>
        </p:spPr>
      </p:pic>
      <p:sp>
        <p:nvSpPr>
          <p:cNvPr id="14" name="Title 13"/>
          <p:cNvSpPr>
            <a:spLocks noGrp="1"/>
          </p:cNvSpPr>
          <p:nvPr>
            <p:ph type="title"/>
          </p:nvPr>
        </p:nvSpPr>
        <p:spPr/>
        <p:txBody>
          <a:bodyPr/>
          <a:lstStyle/>
          <a:p>
            <a:pPr eaLnBrk="1" fontAlgn="auto" hangingPunct="1">
              <a:spcAft>
                <a:spcPts val="0"/>
              </a:spcAft>
              <a:defRPr/>
            </a:pPr>
            <a:r>
              <a:rPr lang="en-US" dirty="0" smtClean="0"/>
              <a:t>Passive Solar</a:t>
            </a:r>
            <a:endParaRPr lang="en-US" dirty="0"/>
          </a:p>
        </p:txBody>
      </p:sp>
    </p:spTree>
    <p:extLst>
      <p:ext uri="{BB962C8B-B14F-4D97-AF65-F5344CB8AC3E}">
        <p14:creationId xmlns:p14="http://schemas.microsoft.com/office/powerpoint/2010/main" val="35208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t>Active Solar Heating</a:t>
            </a:r>
            <a:endParaRPr lang="en-US" dirty="0"/>
          </a:p>
        </p:txBody>
      </p:sp>
      <p:pic>
        <p:nvPicPr>
          <p:cNvPr id="19459" name="Picture 6" descr="activesolard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693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Collector</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79" b="99443" l="500" r="100000">
                        <a14:backgroundMark x1="16250" y1="22841" x2="16250" y2="22841"/>
                      </a14:backgroundRemoval>
                    </a14:imgEffect>
                  </a14:imgLayer>
                </a14:imgProps>
              </a:ext>
              <a:ext uri="{28A0092B-C50C-407E-A947-70E740481C1C}">
                <a14:useLocalDpi xmlns:a14="http://schemas.microsoft.com/office/drawing/2010/main" val="0"/>
              </a:ext>
            </a:extLst>
          </a:blip>
          <a:stretch>
            <a:fillRect/>
          </a:stretch>
        </p:blipFill>
        <p:spPr>
          <a:xfrm>
            <a:off x="4042411" y="2209800"/>
            <a:ext cx="5113020" cy="4588935"/>
          </a:xfrm>
          <a:prstGeom prst="rect">
            <a:avLst/>
          </a:prstGeom>
        </p:spPr>
      </p:pic>
      <p:sp>
        <p:nvSpPr>
          <p:cNvPr id="3" name="Content Placeholder 2"/>
          <p:cNvSpPr>
            <a:spLocks noGrp="1"/>
          </p:cNvSpPr>
          <p:nvPr>
            <p:ph idx="1"/>
          </p:nvPr>
        </p:nvSpPr>
        <p:spPr>
          <a:xfrm>
            <a:off x="1295400" y="1676400"/>
            <a:ext cx="3962400" cy="2570957"/>
          </a:xfrm>
        </p:spPr>
        <p:txBody>
          <a:bodyPr/>
          <a:lstStyle/>
          <a:p>
            <a:r>
              <a:rPr lang="en-US" dirty="0" smtClean="0"/>
              <a:t>Glass on outside</a:t>
            </a:r>
          </a:p>
          <a:p>
            <a:r>
              <a:rPr lang="en-US" dirty="0" smtClean="0"/>
              <a:t>Absorbent on inside</a:t>
            </a:r>
          </a:p>
          <a:p>
            <a:r>
              <a:rPr lang="en-US" dirty="0" smtClean="0"/>
              <a:t>Circulating Fluid</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735" l="0" r="100000">
                        <a14:foregroundMark x1="4370" y1="27056" x2="4370" y2="27056"/>
                        <a14:backgroundMark x1="61183" y1="7958" x2="61183" y2="7958"/>
                      </a14:backgroundRemoval>
                    </a14:imgEffect>
                  </a14:imgLayer>
                </a14:imgProps>
              </a:ext>
              <a:ext uri="{28A0092B-C50C-407E-A947-70E740481C1C}">
                <a14:useLocalDpi xmlns:a14="http://schemas.microsoft.com/office/drawing/2010/main" val="0"/>
              </a:ext>
            </a:extLst>
          </a:blip>
          <a:srcRect/>
          <a:stretch>
            <a:fillRect/>
          </a:stretch>
        </p:blipFill>
        <p:spPr bwMode="auto">
          <a:xfrm>
            <a:off x="26670" y="2727960"/>
            <a:ext cx="4019727"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20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Electrical Power</a:t>
            </a:r>
            <a:endParaRPr lang="en-US" dirty="0"/>
          </a:p>
        </p:txBody>
      </p:sp>
      <p:sp>
        <p:nvSpPr>
          <p:cNvPr id="3" name="Content Placeholder 2"/>
          <p:cNvSpPr>
            <a:spLocks noGrp="1"/>
          </p:cNvSpPr>
          <p:nvPr>
            <p:ph sz="half" idx="1"/>
          </p:nvPr>
        </p:nvSpPr>
        <p:spPr/>
        <p:txBody>
          <a:bodyPr/>
          <a:lstStyle/>
          <a:p>
            <a:r>
              <a:rPr lang="en-US" dirty="0" smtClean="0"/>
              <a:t>Concentrating Solar Power</a:t>
            </a:r>
          </a:p>
          <a:p>
            <a:pPr lvl="1"/>
            <a:r>
              <a:rPr lang="en-US" dirty="0" smtClean="0"/>
              <a:t>Trough systems</a:t>
            </a:r>
          </a:p>
          <a:p>
            <a:pPr lvl="1"/>
            <a:r>
              <a:rPr lang="en-US" dirty="0" smtClean="0"/>
              <a:t>Power towers</a:t>
            </a:r>
          </a:p>
          <a:p>
            <a:r>
              <a:rPr lang="en-US" dirty="0" smtClean="0"/>
              <a:t>Heat exchanger plus steam turbine</a:t>
            </a:r>
            <a:endParaRPr lang="en-US" dirty="0"/>
          </a:p>
        </p:txBody>
      </p:sp>
      <p:sp>
        <p:nvSpPr>
          <p:cNvPr id="4" name="Content Placeholder 3"/>
          <p:cNvSpPr>
            <a:spLocks noGrp="1"/>
          </p:cNvSpPr>
          <p:nvPr>
            <p:ph sz="half" idx="2"/>
          </p:nvPr>
        </p:nvSpPr>
        <p:spPr/>
        <p:txBody>
          <a:bodyPr/>
          <a:lstStyle/>
          <a:p>
            <a:r>
              <a:rPr lang="en-US" dirty="0" err="1" smtClean="0"/>
              <a:t>Photovoltaics</a:t>
            </a:r>
            <a:endParaRPr lang="en-US" dirty="0" smtClean="0"/>
          </a:p>
          <a:p>
            <a:pPr lvl="1"/>
            <a:r>
              <a:rPr lang="en-US" dirty="0" smtClean="0"/>
              <a:t>Small-scale (buildings) kW production</a:t>
            </a:r>
          </a:p>
          <a:p>
            <a:pPr lvl="1"/>
            <a:r>
              <a:rPr lang="en-US" dirty="0" smtClean="0"/>
              <a:t>Large-scale (utilities) MW production</a:t>
            </a:r>
          </a:p>
          <a:p>
            <a:r>
              <a:rPr lang="en-US" dirty="0" smtClean="0"/>
              <a:t>Photoelectric effect</a:t>
            </a:r>
            <a:endParaRPr lang="en-US" dirty="0"/>
          </a:p>
        </p:txBody>
      </p:sp>
    </p:spTree>
    <p:extLst>
      <p:ext uri="{BB962C8B-B14F-4D97-AF65-F5344CB8AC3E}">
        <p14:creationId xmlns:p14="http://schemas.microsoft.com/office/powerpoint/2010/main" val="30350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Concentrating Solar Power</a:t>
            </a:r>
            <a:endParaRPr lang="en-US" dirty="0"/>
          </a:p>
        </p:txBody>
      </p:sp>
      <p:pic>
        <p:nvPicPr>
          <p:cNvPr id="20483" name="Content Placeholder 7" descr="concentratingsolar1.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600200"/>
            <a:ext cx="3886200" cy="4495800"/>
          </a:xfrm>
        </p:spPr>
      </p:pic>
      <p:pic>
        <p:nvPicPr>
          <p:cNvPr id="20484" name="Content Placeholder 8" descr="concentratingsolar2.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76800" y="1600200"/>
            <a:ext cx="4038600" cy="4495800"/>
          </a:xfrm>
        </p:spPr>
      </p:pic>
      <p:sp>
        <p:nvSpPr>
          <p:cNvPr id="3" name="Action Button: Movie 2">
            <a:hlinkClick r:id="rId5" highlightClick="1"/>
          </p:cNvPr>
          <p:cNvSpPr/>
          <p:nvPr/>
        </p:nvSpPr>
        <p:spPr>
          <a:xfrm>
            <a:off x="7543800" y="6248400"/>
            <a:ext cx="533400" cy="6096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06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Power Tower</a:t>
            </a:r>
            <a:endParaRPr lang="en-US" dirty="0"/>
          </a:p>
        </p:txBody>
      </p:sp>
      <p:pic>
        <p:nvPicPr>
          <p:cNvPr id="21507" name="Content Placeholder 6" descr="worldslargestpowertow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76400"/>
            <a:ext cx="7734300" cy="4419600"/>
          </a:xfrm>
        </p:spPr>
      </p:pic>
    </p:spTree>
    <p:extLst>
      <p:ext uri="{BB962C8B-B14F-4D97-AF65-F5344CB8AC3E}">
        <p14:creationId xmlns:p14="http://schemas.microsoft.com/office/powerpoint/2010/main" val="90126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How a Power Tower Works</a:t>
            </a:r>
            <a:endParaRPr lang="en-US" dirty="0"/>
          </a:p>
        </p:txBody>
      </p:sp>
      <p:pic>
        <p:nvPicPr>
          <p:cNvPr id="22531" name="Picture 5" descr="system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524000"/>
            <a:ext cx="7086600" cy="4343400"/>
          </a:xfrm>
        </p:spPr>
      </p:pic>
    </p:spTree>
    <p:extLst>
      <p:ext uri="{BB962C8B-B14F-4D97-AF65-F5344CB8AC3E}">
        <p14:creationId xmlns:p14="http://schemas.microsoft.com/office/powerpoint/2010/main" val="314509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Photovoltaics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00" r="11425"/>
          <a:stretch/>
        </p:blipFill>
        <p:spPr>
          <a:xfrm>
            <a:off x="4800600" y="3657600"/>
            <a:ext cx="3455483" cy="300513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 y="1600200"/>
            <a:ext cx="4978400" cy="3733800"/>
          </a:xfrm>
          <a:prstGeom prst="rect">
            <a:avLst/>
          </a:prstGeom>
        </p:spPr>
      </p:pic>
      <p:sp>
        <p:nvSpPr>
          <p:cNvPr id="6" name="Action Button: Information 5">
            <a:hlinkClick r:id="rId5" highlightClick="1"/>
          </p:cNvPr>
          <p:cNvSpPr/>
          <p:nvPr/>
        </p:nvSpPr>
        <p:spPr>
          <a:xfrm>
            <a:off x="381000" y="5715000"/>
            <a:ext cx="762000" cy="6858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0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Utility Installations in California</a:t>
            </a:r>
            <a:endParaRPr lang="en-US" dirty="0"/>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09184"/>
            <a:ext cx="3814763" cy="498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ction Button: Information 3">
            <a:hlinkClick r:id="rId4" highlightClick="1"/>
          </p:cNvPr>
          <p:cNvSpPr/>
          <p:nvPr/>
        </p:nvSpPr>
        <p:spPr>
          <a:xfrm>
            <a:off x="7696200" y="5372100"/>
            <a:ext cx="1066800" cy="9906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Atomic Structure</a:t>
            </a:r>
            <a:endParaRPr lang="en-US" dirty="0"/>
          </a:p>
        </p:txBody>
      </p:sp>
      <p:sp>
        <p:nvSpPr>
          <p:cNvPr id="8" name="Content Placeholder 7"/>
          <p:cNvSpPr>
            <a:spLocks noGrp="1"/>
          </p:cNvSpPr>
          <p:nvPr>
            <p:ph idx="1"/>
          </p:nvPr>
        </p:nvSpPr>
        <p:spPr/>
        <p:txBody>
          <a:bodyPr/>
          <a:lstStyle/>
          <a:p>
            <a:r>
              <a:rPr lang="en-US" dirty="0" smtClean="0"/>
              <a:t>Three particles</a:t>
            </a:r>
          </a:p>
          <a:p>
            <a:r>
              <a:rPr lang="en-US" dirty="0" smtClean="0"/>
              <a:t>Nucleus</a:t>
            </a:r>
          </a:p>
          <a:p>
            <a:r>
              <a:rPr lang="en-US" dirty="0" smtClean="0"/>
              <a:t>Electrostatic Force</a:t>
            </a:r>
          </a:p>
          <a:p>
            <a:r>
              <a:rPr lang="en-US" dirty="0" smtClean="0"/>
              <a:t>Strong nuclear force</a:t>
            </a:r>
            <a:endParaRPr lang="en-US" dirty="0"/>
          </a:p>
        </p:txBody>
      </p:sp>
      <p:pic>
        <p:nvPicPr>
          <p:cNvPr id="1026" name="Picture 2" descr="http://edtech2.boisestate.edu/millerc/edtech573/biochem_images/atom_structure_char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440" y="3962400"/>
            <a:ext cx="496252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5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37" t="12179" r="13247" b="6686"/>
          <a:stretch/>
        </p:blipFill>
        <p:spPr bwMode="auto">
          <a:xfrm>
            <a:off x="457200" y="189517"/>
            <a:ext cx="8367215" cy="571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0" y="5715000"/>
            <a:ext cx="9448800" cy="1143000"/>
          </a:xfrm>
        </p:spPr>
        <p:txBody>
          <a:bodyPr numCol="1" anchorCtr="0" compatLnSpc="1">
            <a:prstTxWarp prst="textNoShape">
              <a:avLst/>
            </a:prstTxWarp>
          </a:bodyPr>
          <a:lstStyle/>
          <a:p>
            <a:pPr eaLnBrk="1" hangingPunct="1">
              <a:defRPr/>
            </a:pPr>
            <a:r>
              <a:rPr lang="en-US" dirty="0" smtClean="0"/>
              <a:t>Demand Response (www.caiso.com)</a:t>
            </a:r>
          </a:p>
        </p:txBody>
      </p:sp>
      <p:sp>
        <p:nvSpPr>
          <p:cNvPr id="2" name="Action Button: Information 1">
            <a:hlinkClick r:id="rId3" highlightClick="1"/>
          </p:cNvPr>
          <p:cNvSpPr/>
          <p:nvPr/>
        </p:nvSpPr>
        <p:spPr>
          <a:xfrm>
            <a:off x="990600" y="4038600"/>
            <a:ext cx="1143000" cy="1143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7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5715000"/>
            <a:ext cx="9448800" cy="1143000"/>
          </a:xfrm>
        </p:spPr>
        <p:txBody>
          <a:bodyPr numCol="1" anchorCtr="0" compatLnSpc="1">
            <a:prstTxWarp prst="textNoShape">
              <a:avLst/>
            </a:prstTxWarp>
          </a:bodyPr>
          <a:lstStyle/>
          <a:p>
            <a:pPr eaLnBrk="1" hangingPunct="1">
              <a:defRPr/>
            </a:pPr>
            <a:r>
              <a:rPr lang="en-US" smtClean="0"/>
              <a:t>Load Balancing and the Grid</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94" t="22567" r="12239" b="15283"/>
          <a:stretch/>
        </p:blipFill>
        <p:spPr bwMode="auto">
          <a:xfrm>
            <a:off x="0" y="457200"/>
            <a:ext cx="9335069" cy="473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Information 1">
            <a:hlinkClick r:id="rId3" highlightClick="1"/>
          </p:cNvPr>
          <p:cNvSpPr/>
          <p:nvPr/>
        </p:nvSpPr>
        <p:spPr>
          <a:xfrm>
            <a:off x="609600" y="4267200"/>
            <a:ext cx="1143000" cy="115837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36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buNone/>
            </a:pPr>
            <a:r>
              <a:rPr lang="en-US" dirty="0"/>
              <a:t>If you have questions, we have answers:</a:t>
            </a:r>
          </a:p>
          <a:p>
            <a:r>
              <a:rPr lang="en-US" dirty="0"/>
              <a:t>www.need.org – our website</a:t>
            </a:r>
            <a:endParaRPr lang="en-US" dirty="0">
              <a:hlinkClick r:id=""/>
            </a:endParaRPr>
          </a:p>
          <a:p>
            <a:r>
              <a:rPr lang="en-US" dirty="0">
                <a:hlinkClick r:id=""/>
              </a:rPr>
              <a:t>info@need.org</a:t>
            </a:r>
            <a:r>
              <a:rPr lang="en-US" dirty="0"/>
              <a:t> – questions about NEED</a:t>
            </a:r>
          </a:p>
          <a:p>
            <a:r>
              <a:rPr lang="en-US" dirty="0">
                <a:hlinkClick r:id="rId2"/>
              </a:rPr>
              <a:t>cturrel@need.org</a:t>
            </a:r>
            <a:r>
              <a:rPr lang="en-US" dirty="0"/>
              <a:t> – questions about this workshop</a:t>
            </a:r>
          </a:p>
          <a:p>
            <a:r>
              <a:rPr lang="en-US"/>
              <a:t>1-800-875-5029 – NEED main office phone number</a:t>
            </a:r>
            <a:endParaRPr lang="en-US" dirty="0"/>
          </a:p>
        </p:txBody>
      </p:sp>
    </p:spTree>
    <p:extLst>
      <p:ext uri="{BB962C8B-B14F-4D97-AF65-F5344CB8AC3E}">
        <p14:creationId xmlns:p14="http://schemas.microsoft.com/office/powerpoint/2010/main" val="11334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eaLnBrk="1" fontAlgn="auto" hangingPunct="1">
              <a:spcAft>
                <a:spcPts val="0"/>
              </a:spcAft>
              <a:defRPr/>
            </a:pPr>
            <a:r>
              <a:rPr lang="en-US" dirty="0" smtClean="0"/>
              <a:t>Radiant Energy</a:t>
            </a:r>
            <a:endParaRPr lang="en-US" dirty="0"/>
          </a:p>
        </p:txBody>
      </p:sp>
      <p:pic>
        <p:nvPicPr>
          <p:cNvPr id="11267" name="Picture 12" descr="radiantenerg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044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3" descr="nuclearfus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4011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t>Variances in Solar Radiation</a:t>
            </a:r>
            <a:endParaRPr lang="en-US" dirty="0"/>
          </a:p>
        </p:txBody>
      </p:sp>
      <p:pic>
        <p:nvPicPr>
          <p:cNvPr id="13315" name="Picture 7" descr="solarrad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7050"/>
            <a:ext cx="56388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31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Average Daily Solar Insolation Per Month</a:t>
            </a:r>
            <a:endParaRPr lang="en-US" dirty="0"/>
          </a:p>
        </p:txBody>
      </p:sp>
      <p:pic>
        <p:nvPicPr>
          <p:cNvPr id="5" name="Content Placeholder 10" descr="annualsolarradi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9387"/>
            <a:ext cx="8167614" cy="5408613"/>
          </a:xfrm>
          <a:prstGeom prst="rect">
            <a:avLst/>
          </a:prstGeom>
          <a:noFill/>
          <a:ln w="9525">
            <a:noFill/>
            <a:miter lim="800000"/>
            <a:headEnd/>
            <a:tailEnd/>
          </a:ln>
        </p:spPr>
      </p:pic>
    </p:spTree>
    <p:extLst>
      <p:ext uri="{BB962C8B-B14F-4D97-AF65-F5344CB8AC3E}">
        <p14:creationId xmlns:p14="http://schemas.microsoft.com/office/powerpoint/2010/main" val="365786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t>Major Uses of Solar Energy</a:t>
            </a:r>
            <a:endParaRPr lang="en-US" dirty="0"/>
          </a:p>
        </p:txBody>
      </p:sp>
      <p:sp>
        <p:nvSpPr>
          <p:cNvPr id="15362" name="Text Placeholder 1"/>
          <p:cNvSpPr>
            <a:spLocks noGrp="1"/>
          </p:cNvSpPr>
          <p:nvPr>
            <p:ph type="body" idx="4294967295"/>
          </p:nvPr>
        </p:nvSpPr>
        <p:spPr>
          <a:xfrm>
            <a:off x="914400" y="1600200"/>
            <a:ext cx="7772400" cy="4876800"/>
          </a:xfrm>
        </p:spPr>
        <p:txBody>
          <a:bodyPr/>
          <a:lstStyle/>
          <a:p>
            <a:pPr eaLnBrk="1" hangingPunct="1">
              <a:buFont typeface="Courier New" pitchFamily="49" charset="0"/>
              <a:buChar char="o"/>
            </a:pPr>
            <a:r>
              <a:rPr lang="en-US" sz="4000" dirty="0" smtClean="0">
                <a:solidFill>
                  <a:schemeClr val="tx1"/>
                </a:solidFill>
              </a:rPr>
              <a:t>Daylight</a:t>
            </a:r>
          </a:p>
          <a:p>
            <a:pPr eaLnBrk="1" hangingPunct="1">
              <a:buFont typeface="Courier New" pitchFamily="49" charset="0"/>
              <a:buChar char="o"/>
            </a:pPr>
            <a:r>
              <a:rPr lang="en-US" sz="4000" dirty="0" smtClean="0">
                <a:solidFill>
                  <a:schemeClr val="tx1"/>
                </a:solidFill>
              </a:rPr>
              <a:t>Drying Agricultural Products</a:t>
            </a:r>
          </a:p>
          <a:p>
            <a:pPr eaLnBrk="1" hangingPunct="1">
              <a:buFont typeface="Courier New" pitchFamily="49" charset="0"/>
              <a:buChar char="o"/>
            </a:pPr>
            <a:r>
              <a:rPr lang="en-US" sz="4000" dirty="0" smtClean="0">
                <a:solidFill>
                  <a:schemeClr val="tx1"/>
                </a:solidFill>
              </a:rPr>
              <a:t>Space Heating</a:t>
            </a:r>
          </a:p>
          <a:p>
            <a:pPr eaLnBrk="1" hangingPunct="1">
              <a:buFont typeface="Courier New" pitchFamily="49" charset="0"/>
              <a:buChar char="o"/>
            </a:pPr>
            <a:r>
              <a:rPr lang="en-US" sz="4000" dirty="0">
                <a:solidFill>
                  <a:schemeClr val="tx1"/>
                </a:solidFill>
              </a:rPr>
              <a:t>Heating Water</a:t>
            </a:r>
          </a:p>
          <a:p>
            <a:pPr eaLnBrk="1" hangingPunct="1">
              <a:buFont typeface="Courier New" pitchFamily="49" charset="0"/>
              <a:buChar char="o"/>
            </a:pPr>
            <a:r>
              <a:rPr lang="en-US" sz="4000" dirty="0" smtClean="0">
                <a:solidFill>
                  <a:schemeClr val="tx1"/>
                </a:solidFill>
              </a:rPr>
              <a:t>Generating Electrical Power</a:t>
            </a:r>
          </a:p>
          <a:p>
            <a:pPr lvl="1" eaLnBrk="1" hangingPunct="1">
              <a:buFont typeface="Courier New" pitchFamily="49" charset="0"/>
              <a:buChar char="o"/>
            </a:pPr>
            <a:r>
              <a:rPr lang="en-US" sz="3600" dirty="0" smtClean="0">
                <a:solidFill>
                  <a:schemeClr val="tx1"/>
                </a:solidFill>
              </a:rPr>
              <a:t>Concentrating Solar Power</a:t>
            </a:r>
          </a:p>
          <a:p>
            <a:pPr lvl="1" eaLnBrk="1" hangingPunct="1">
              <a:buFont typeface="Courier New" pitchFamily="49" charset="0"/>
              <a:buChar char="o"/>
            </a:pPr>
            <a:r>
              <a:rPr lang="en-US" sz="3600" dirty="0" err="1" smtClean="0">
                <a:solidFill>
                  <a:schemeClr val="tx1"/>
                </a:solidFill>
              </a:rPr>
              <a:t>Photovoltaics</a:t>
            </a:r>
            <a:endParaRPr lang="en-US" sz="3600" dirty="0" smtClean="0">
              <a:solidFill>
                <a:schemeClr val="tx1"/>
              </a:solidFill>
            </a:endParaRPr>
          </a:p>
        </p:txBody>
      </p:sp>
    </p:spTree>
    <p:extLst>
      <p:ext uri="{BB962C8B-B14F-4D97-AF65-F5344CB8AC3E}">
        <p14:creationId xmlns:p14="http://schemas.microsoft.com/office/powerpoint/2010/main" val="288173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5334000"/>
            <a:ext cx="9448800" cy="1143000"/>
          </a:xfrm>
        </p:spPr>
        <p:txBody>
          <a:bodyPr/>
          <a:lstStyle/>
          <a:p>
            <a:r>
              <a:rPr lang="en-US" dirty="0" err="1" smtClean="0"/>
              <a:t>Daylighting</a:t>
            </a:r>
            <a:endParaRPr lang="en-US"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27983"/>
          <a:stretch/>
        </p:blipFill>
        <p:spPr>
          <a:xfrm>
            <a:off x="4419600" y="254317"/>
            <a:ext cx="4533900" cy="3265170"/>
          </a:xfrm>
          <a:prstGeom prst="rect">
            <a:avLst/>
          </a:prstGeom>
          <a:ln w="28575">
            <a:solidFill>
              <a:schemeClr val="tx1"/>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5594" r="5180" b="15693"/>
          <a:stretch/>
        </p:blipFill>
        <p:spPr>
          <a:xfrm>
            <a:off x="228600" y="152400"/>
            <a:ext cx="4389119" cy="3110701"/>
          </a:xfrm>
          <a:prstGeom prst="rect">
            <a:avLst/>
          </a:prstGeom>
          <a:ln w="28575">
            <a:solidFill>
              <a:schemeClr val="tx1"/>
            </a:solidFill>
          </a:ln>
        </p:spPr>
      </p:pic>
      <p:pic>
        <p:nvPicPr>
          <p:cNvPr id="12" name="Picture 11">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t="17577" b="19212"/>
          <a:stretch/>
        </p:blipFill>
        <p:spPr>
          <a:xfrm>
            <a:off x="1447800" y="3200235"/>
            <a:ext cx="4505325" cy="2137411"/>
          </a:xfrm>
          <a:prstGeom prst="rect">
            <a:avLst/>
          </a:prstGeom>
          <a:ln w="28575">
            <a:solidFill>
              <a:schemeClr val="tx1"/>
            </a:solidFill>
          </a:ln>
        </p:spPr>
      </p:pic>
    </p:spTree>
    <p:extLst>
      <p:ext uri="{BB962C8B-B14F-4D97-AF65-F5344CB8AC3E}">
        <p14:creationId xmlns:p14="http://schemas.microsoft.com/office/powerpoint/2010/main" val="316547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Daylighting</a:t>
            </a:r>
            <a:endParaRPr lang="en-US" dirty="0"/>
          </a:p>
        </p:txBody>
      </p:sp>
      <p:pic>
        <p:nvPicPr>
          <p:cNvPr id="18435" name="Content Placeholder 7" descr="langstonhsdaylighting.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2133600"/>
            <a:ext cx="4114800" cy="3352800"/>
          </a:xfrm>
        </p:spPr>
      </p:pic>
      <p:pic>
        <p:nvPicPr>
          <p:cNvPr id="18436" name="Content Placeholder 8" descr="caywooddaylighting.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00600" y="2133600"/>
            <a:ext cx="4114800" cy="3352800"/>
          </a:xfrm>
        </p:spPr>
      </p:pic>
    </p:spTree>
    <p:extLst>
      <p:ext uri="{BB962C8B-B14F-4D97-AF65-F5344CB8AC3E}">
        <p14:creationId xmlns:p14="http://schemas.microsoft.com/office/powerpoint/2010/main" val="24249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Agricultural Products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1"/>
            <a:ext cx="4038600" cy="3028950"/>
          </a:xfrm>
          <a:prstGeom prst="rect">
            <a:avLst/>
          </a:prstGeom>
          <a:ln w="28575">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876675"/>
            <a:ext cx="3810000" cy="2867025"/>
          </a:xfrm>
          <a:prstGeom prst="rect">
            <a:avLst/>
          </a:prstGeom>
          <a:ln w="28575">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057400"/>
            <a:ext cx="3657600" cy="4076700"/>
          </a:xfrm>
          <a:prstGeom prst="rect">
            <a:avLst/>
          </a:prstGeom>
          <a:ln w="28575">
            <a:solidFill>
              <a:schemeClr val="tx1"/>
            </a:solidFill>
          </a:ln>
        </p:spPr>
      </p:pic>
    </p:spTree>
    <p:extLst>
      <p:ext uri="{BB962C8B-B14F-4D97-AF65-F5344CB8AC3E}">
        <p14:creationId xmlns:p14="http://schemas.microsoft.com/office/powerpoint/2010/main" val="6706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8532</TotalTime>
  <Words>1565</Words>
  <Application>Microsoft Office PowerPoint</Application>
  <PresentationFormat>On-screen Show (4:3)</PresentationFormat>
  <Paragraphs>107</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NEED</vt:lpstr>
      <vt:lpstr>PowerPoint Presentation</vt:lpstr>
      <vt:lpstr>Review: Atomic Structure</vt:lpstr>
      <vt:lpstr>Radiant Energy</vt:lpstr>
      <vt:lpstr>Variances in Solar Radiation</vt:lpstr>
      <vt:lpstr>Average Daily Solar Insolation Per Month</vt:lpstr>
      <vt:lpstr>Major Uses of Solar Energy</vt:lpstr>
      <vt:lpstr>Daylighting</vt:lpstr>
      <vt:lpstr>Daylighting</vt:lpstr>
      <vt:lpstr>Drying Agricultural Products</vt:lpstr>
      <vt:lpstr>Space Heating Through Passive Solar</vt:lpstr>
      <vt:lpstr>Passive Solar</vt:lpstr>
      <vt:lpstr>Active Solar Heating</vt:lpstr>
      <vt:lpstr>Solar Collector</vt:lpstr>
      <vt:lpstr>Generating Electrical Power</vt:lpstr>
      <vt:lpstr>Concentrating Solar Power</vt:lpstr>
      <vt:lpstr>Power Tower</vt:lpstr>
      <vt:lpstr>How a Power Tower Works</vt:lpstr>
      <vt:lpstr>Photovoltaics</vt:lpstr>
      <vt:lpstr>Solar Utility Installations in California</vt:lpstr>
      <vt:lpstr>Demand Response (www.caiso.com)</vt:lpstr>
      <vt:lpstr>Load Balancing and the Grid</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Rhoda</dc:creator>
  <cp:lastModifiedBy>Caryn</cp:lastModifiedBy>
  <cp:revision>139</cp:revision>
  <cp:lastPrinted>2012-06-14T21:31:29Z</cp:lastPrinted>
  <dcterms:created xsi:type="dcterms:W3CDTF">2009-07-14T15:09:41Z</dcterms:created>
  <dcterms:modified xsi:type="dcterms:W3CDTF">2012-07-09T16:26:13Z</dcterms:modified>
</cp:coreProperties>
</file>